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2" r:id="rId10"/>
    <p:sldId id="27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61" r:id="rId21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8F0BF-3BFC-4C8F-BE3F-825F0AC22E2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7DF94-956E-4B54-973F-27A47678F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21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7DF94-956E-4B54-973F-27A47678F3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2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svg"/><Relationship Id="rId7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svg"/><Relationship Id="rId7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865080" y="5003800"/>
            <a:ext cx="4937760" cy="4800600"/>
            <a:chOff x="0" y="0"/>
            <a:chExt cx="6583680" cy="6400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83680" cy="6400800"/>
            </a:xfrm>
            <a:custGeom>
              <a:avLst/>
              <a:gdLst/>
              <a:ahLst/>
              <a:cxnLst/>
              <a:rect l="l" t="t" r="r" b="b"/>
              <a:pathLst>
                <a:path w="6583680" h="6400800">
                  <a:moveTo>
                    <a:pt x="6583680" y="6400800"/>
                  </a:moveTo>
                  <a:lnTo>
                    <a:pt x="6583680" y="0"/>
                  </a:lnTo>
                  <a:lnTo>
                    <a:pt x="0" y="640080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48374" y="920625"/>
            <a:ext cx="16386154" cy="8440398"/>
            <a:chOff x="0" y="0"/>
            <a:chExt cx="21848206" cy="112538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848190" cy="11253851"/>
            </a:xfrm>
            <a:custGeom>
              <a:avLst/>
              <a:gdLst/>
              <a:ahLst/>
              <a:cxnLst/>
              <a:rect l="l" t="t" r="r" b="b"/>
              <a:pathLst>
                <a:path w="21848190" h="11253851">
                  <a:moveTo>
                    <a:pt x="19050" y="0"/>
                  </a:moveTo>
                  <a:lnTo>
                    <a:pt x="21829140" y="0"/>
                  </a:lnTo>
                  <a:cubicBezTo>
                    <a:pt x="21839681" y="0"/>
                    <a:pt x="21848190" y="8509"/>
                    <a:pt x="21848190" y="19050"/>
                  </a:cubicBezTo>
                  <a:lnTo>
                    <a:pt x="21848190" y="11234801"/>
                  </a:lnTo>
                  <a:cubicBezTo>
                    <a:pt x="21848190" y="11245342"/>
                    <a:pt x="21839681" y="11253851"/>
                    <a:pt x="21829140" y="11253851"/>
                  </a:cubicBezTo>
                  <a:lnTo>
                    <a:pt x="19050" y="11253851"/>
                  </a:lnTo>
                  <a:cubicBezTo>
                    <a:pt x="8509" y="11253851"/>
                    <a:pt x="0" y="11245342"/>
                    <a:pt x="0" y="11234801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1234801"/>
                  </a:lnTo>
                  <a:lnTo>
                    <a:pt x="19050" y="11234801"/>
                  </a:lnTo>
                  <a:lnTo>
                    <a:pt x="19050" y="11215751"/>
                  </a:lnTo>
                  <a:lnTo>
                    <a:pt x="21829140" y="11215751"/>
                  </a:lnTo>
                  <a:lnTo>
                    <a:pt x="21829140" y="11234801"/>
                  </a:lnTo>
                  <a:lnTo>
                    <a:pt x="21810090" y="11234801"/>
                  </a:lnTo>
                  <a:lnTo>
                    <a:pt x="21810090" y="19050"/>
                  </a:lnTo>
                  <a:lnTo>
                    <a:pt x="21829140" y="19050"/>
                  </a:lnTo>
                  <a:lnTo>
                    <a:pt x="21829140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2702201" y="477248"/>
            <a:ext cx="5100639" cy="5100639"/>
          </a:xfrm>
          <a:custGeom>
            <a:avLst/>
            <a:gdLst/>
            <a:ahLst/>
            <a:cxnLst/>
            <a:rect l="l" t="t" r="r" b="b"/>
            <a:pathLst>
              <a:path w="5100639" h="5100639">
                <a:moveTo>
                  <a:pt x="0" y="0"/>
                </a:moveTo>
                <a:lnTo>
                  <a:pt x="5100639" y="0"/>
                </a:lnTo>
                <a:lnTo>
                  <a:pt x="5100639" y="5100639"/>
                </a:lnTo>
                <a:lnTo>
                  <a:pt x="0" y="51006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636143" y="3851750"/>
            <a:ext cx="12077657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800" b="1" dirty="0">
                <a:latin typeface="Myriad Pro Light" panose="020B0403030403020204"/>
              </a:rPr>
              <a:t>Ad-hoc Reporting</a:t>
            </a:r>
          </a:p>
          <a:p>
            <a:endParaRPr lang="en-US" sz="2800" dirty="0">
              <a:latin typeface="Myriad Pro Light" panose="020B0403030403020204"/>
            </a:endParaRPr>
          </a:p>
          <a:p>
            <a:r>
              <a:rPr lang="en-US" sz="4800" b="1" dirty="0">
                <a:latin typeface="Myriad Pro Light" panose="020B0403030403020204"/>
              </a:rPr>
              <a:t>IZENDA 7</a:t>
            </a:r>
          </a:p>
          <a:p>
            <a:endParaRPr lang="en-US" sz="2800" dirty="0">
              <a:latin typeface="Myriad Pro Light" panose="020B0403030403020204"/>
            </a:endParaRPr>
          </a:p>
          <a:p>
            <a:r>
              <a:rPr lang="en-US" sz="2800" dirty="0">
                <a:latin typeface="Myriad Pro Light" panose="020B0403030403020204"/>
              </a:rPr>
              <a:t>Blake Wright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5D75E8-3987-4E69-BD6E-2A1F804DD056}"/>
              </a:ext>
            </a:extLst>
          </p:cNvPr>
          <p:cNvSpPr/>
          <p:nvPr/>
        </p:nvSpPr>
        <p:spPr>
          <a:xfrm>
            <a:off x="1523999" y="896138"/>
            <a:ext cx="7617791" cy="845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6480"/>
              </a:lnSpc>
            </a:pPr>
            <a:r>
              <a:rPr lang="en-US" sz="4400" b="1" dirty="0">
                <a:latin typeface="Myriad Pro Light" panose="020B0403030403020204"/>
              </a:rPr>
              <a:t>Selecting The Reporting Option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7A28C5-53F7-447A-8EE7-7AD1DF0DC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0786" y="7683126"/>
            <a:ext cx="2639797" cy="26397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155D89-250D-403A-9553-88C6A7DB0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811" y="2324100"/>
            <a:ext cx="7415958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65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5D75E8-3987-4E69-BD6E-2A1F804DD056}"/>
              </a:ext>
            </a:extLst>
          </p:cNvPr>
          <p:cNvSpPr/>
          <p:nvPr/>
        </p:nvSpPr>
        <p:spPr>
          <a:xfrm>
            <a:off x="1523999" y="896138"/>
            <a:ext cx="4017446" cy="845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6480"/>
              </a:lnSpc>
            </a:pPr>
            <a:r>
              <a:rPr lang="en-US" sz="4400" b="1" dirty="0">
                <a:latin typeface="Myriad Pro Light" panose="020B0403030403020204"/>
              </a:rPr>
              <a:t>Report Designer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EF635F-88E4-477D-8680-812FA30EF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0786" y="7683126"/>
            <a:ext cx="2639797" cy="26397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557DA5-F32C-4968-B615-69D3BAB8F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775" y="2628900"/>
            <a:ext cx="7099985" cy="571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20F910-F538-4A8A-A8A8-0506F72F7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1303" y="2628900"/>
            <a:ext cx="46482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45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5D75E8-3987-4E69-BD6E-2A1F804DD056}"/>
              </a:ext>
            </a:extLst>
          </p:cNvPr>
          <p:cNvSpPr/>
          <p:nvPr/>
        </p:nvSpPr>
        <p:spPr>
          <a:xfrm>
            <a:off x="1523999" y="896138"/>
            <a:ext cx="3850734" cy="845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6480"/>
              </a:lnSpc>
            </a:pPr>
            <a:r>
              <a:rPr lang="en-US" sz="4400" b="1" dirty="0">
                <a:latin typeface="Myriad Pro Light" panose="020B0403030403020204"/>
              </a:rPr>
              <a:t>Creating Charts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4891D5-C491-40C7-962A-81EA91013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0786" y="7683126"/>
            <a:ext cx="2639797" cy="26397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8BEF8C-555C-4BFF-B561-BEA2A67CC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998" y="2613671"/>
            <a:ext cx="14552004" cy="510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12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5D75E8-3987-4E69-BD6E-2A1F804DD056}"/>
              </a:ext>
            </a:extLst>
          </p:cNvPr>
          <p:cNvSpPr/>
          <p:nvPr/>
        </p:nvSpPr>
        <p:spPr>
          <a:xfrm>
            <a:off x="1523999" y="896138"/>
            <a:ext cx="3522118" cy="845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6480"/>
              </a:lnSpc>
            </a:pPr>
            <a:r>
              <a:rPr lang="en-US" sz="4400" b="1" dirty="0">
                <a:latin typeface="Myriad Pro Light" panose="020B0403030403020204"/>
              </a:rPr>
              <a:t>Report Viewer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0D08F3-CBDC-4DF6-A2BD-B3E35B782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0786" y="7683126"/>
            <a:ext cx="2639797" cy="26397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58BAAE-D866-490F-8485-A5737E7EE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476" y="2310166"/>
            <a:ext cx="12619047" cy="694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74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5D75E8-3987-4E69-BD6E-2A1F804DD056}"/>
              </a:ext>
            </a:extLst>
          </p:cNvPr>
          <p:cNvSpPr/>
          <p:nvPr/>
        </p:nvSpPr>
        <p:spPr>
          <a:xfrm>
            <a:off x="1523999" y="896138"/>
            <a:ext cx="3792128" cy="845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6480"/>
              </a:lnSpc>
            </a:pPr>
            <a:r>
              <a:rPr lang="en-US" sz="4400" b="1" dirty="0">
                <a:latin typeface="Myriad Pro Light" panose="020B0403030403020204"/>
              </a:rPr>
              <a:t>Applying Filters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0ABE73-CF87-48F4-898E-F18736E4D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0786" y="7683126"/>
            <a:ext cx="2639797" cy="26397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1B8319-A1F2-4CFA-8324-A5C85EF6E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205" y="2276604"/>
            <a:ext cx="13805590" cy="573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23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5D75E8-3987-4E69-BD6E-2A1F804DD056}"/>
              </a:ext>
            </a:extLst>
          </p:cNvPr>
          <p:cNvSpPr/>
          <p:nvPr/>
        </p:nvSpPr>
        <p:spPr>
          <a:xfrm>
            <a:off x="1523999" y="896138"/>
            <a:ext cx="4506362" cy="845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6480"/>
              </a:lnSpc>
            </a:pPr>
            <a:r>
              <a:rPr lang="en-US" sz="4400" b="1" dirty="0">
                <a:latin typeface="Myriad Pro Light" panose="020B0403030403020204"/>
              </a:rPr>
              <a:t>Report Formatting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230F95-7869-4C5D-BECA-64C123F99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0786" y="7683126"/>
            <a:ext cx="2639797" cy="26397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BAF43E-6942-404F-B44D-52892CD94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951" y="1950428"/>
            <a:ext cx="13708097" cy="638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09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5D75E8-3987-4E69-BD6E-2A1F804DD056}"/>
              </a:ext>
            </a:extLst>
          </p:cNvPr>
          <p:cNvSpPr/>
          <p:nvPr/>
        </p:nvSpPr>
        <p:spPr>
          <a:xfrm>
            <a:off x="1523999" y="896138"/>
            <a:ext cx="7708264" cy="845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6480"/>
              </a:lnSpc>
            </a:pPr>
            <a:r>
              <a:rPr lang="en-US" sz="4400" b="1" dirty="0">
                <a:latin typeface="Myriad Pro Light" panose="020B0403030403020204"/>
              </a:rPr>
              <a:t>Report Orientation and Margins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4C3A83-C952-483C-82B6-B01F4903A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0786" y="7683126"/>
            <a:ext cx="2639797" cy="26397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342C31-8570-4588-94E2-7FAA8B8DB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868" y="2214651"/>
            <a:ext cx="7708263" cy="585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22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865080" y="5003800"/>
            <a:ext cx="4937760" cy="4800600"/>
            <a:chOff x="0" y="0"/>
            <a:chExt cx="6583680" cy="6400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83680" cy="6400800"/>
            </a:xfrm>
            <a:custGeom>
              <a:avLst/>
              <a:gdLst/>
              <a:ahLst/>
              <a:cxnLst/>
              <a:rect l="l" t="t" r="r" b="b"/>
              <a:pathLst>
                <a:path w="6583680" h="6400800">
                  <a:moveTo>
                    <a:pt x="6583680" y="6400800"/>
                  </a:moveTo>
                  <a:lnTo>
                    <a:pt x="6583680" y="0"/>
                  </a:lnTo>
                  <a:lnTo>
                    <a:pt x="0" y="640080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48374" y="920625"/>
            <a:ext cx="16386154" cy="8440398"/>
            <a:chOff x="0" y="0"/>
            <a:chExt cx="21848206" cy="112538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848190" cy="11253851"/>
            </a:xfrm>
            <a:custGeom>
              <a:avLst/>
              <a:gdLst/>
              <a:ahLst/>
              <a:cxnLst/>
              <a:rect l="l" t="t" r="r" b="b"/>
              <a:pathLst>
                <a:path w="21848190" h="11253851">
                  <a:moveTo>
                    <a:pt x="19050" y="0"/>
                  </a:moveTo>
                  <a:lnTo>
                    <a:pt x="21829140" y="0"/>
                  </a:lnTo>
                  <a:cubicBezTo>
                    <a:pt x="21839681" y="0"/>
                    <a:pt x="21848190" y="8509"/>
                    <a:pt x="21848190" y="19050"/>
                  </a:cubicBezTo>
                  <a:lnTo>
                    <a:pt x="21848190" y="11234801"/>
                  </a:lnTo>
                  <a:cubicBezTo>
                    <a:pt x="21848190" y="11245342"/>
                    <a:pt x="21839681" y="11253851"/>
                    <a:pt x="21829140" y="11253851"/>
                  </a:cubicBezTo>
                  <a:lnTo>
                    <a:pt x="19050" y="11253851"/>
                  </a:lnTo>
                  <a:cubicBezTo>
                    <a:pt x="8509" y="11253851"/>
                    <a:pt x="0" y="11245342"/>
                    <a:pt x="0" y="11234801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1234801"/>
                  </a:lnTo>
                  <a:lnTo>
                    <a:pt x="19050" y="11234801"/>
                  </a:lnTo>
                  <a:lnTo>
                    <a:pt x="19050" y="11215751"/>
                  </a:lnTo>
                  <a:lnTo>
                    <a:pt x="21829140" y="11215751"/>
                  </a:lnTo>
                  <a:lnTo>
                    <a:pt x="21829140" y="11234801"/>
                  </a:lnTo>
                  <a:lnTo>
                    <a:pt x="21810090" y="11234801"/>
                  </a:lnTo>
                  <a:lnTo>
                    <a:pt x="21810090" y="19050"/>
                  </a:lnTo>
                  <a:lnTo>
                    <a:pt x="21829140" y="19050"/>
                  </a:lnTo>
                  <a:lnTo>
                    <a:pt x="21829140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2702201" y="477248"/>
            <a:ext cx="5100639" cy="5100639"/>
          </a:xfrm>
          <a:custGeom>
            <a:avLst/>
            <a:gdLst/>
            <a:ahLst/>
            <a:cxnLst/>
            <a:rect l="l" t="t" r="r" b="b"/>
            <a:pathLst>
              <a:path w="5100639" h="5100639">
                <a:moveTo>
                  <a:pt x="0" y="0"/>
                </a:moveTo>
                <a:lnTo>
                  <a:pt x="5100639" y="0"/>
                </a:lnTo>
                <a:lnTo>
                  <a:pt x="5100639" y="5100639"/>
                </a:lnTo>
                <a:lnTo>
                  <a:pt x="0" y="51006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636143" y="3842225"/>
            <a:ext cx="12077657" cy="160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80"/>
              </a:lnSpc>
            </a:pPr>
            <a:r>
              <a:rPr lang="en-US" sz="3600" b="1" dirty="0">
                <a:latin typeface="Myriad Pro Light" panose="020B0403030403020204"/>
              </a:rPr>
              <a:t>Thank You</a:t>
            </a:r>
          </a:p>
          <a:p>
            <a:pPr>
              <a:lnSpc>
                <a:spcPts val="3240"/>
              </a:lnSpc>
            </a:pPr>
            <a:endParaRPr lang="en-US" sz="2800" b="1" dirty="0">
              <a:latin typeface="Myriad Pro Light" panose="020B0403030403020204"/>
            </a:endParaRPr>
          </a:p>
          <a:p>
            <a:pPr>
              <a:lnSpc>
                <a:spcPts val="3240"/>
              </a:lnSpc>
            </a:pPr>
            <a:r>
              <a:rPr lang="en-US" dirty="0">
                <a:latin typeface="Myriad Pro Light" panose="020B0403030403020204"/>
              </a:rPr>
              <a:t>For Your Attention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387197" y="3174580"/>
            <a:ext cx="742363" cy="682046"/>
          </a:xfrm>
          <a:custGeom>
            <a:avLst/>
            <a:gdLst/>
            <a:ahLst/>
            <a:cxnLst/>
            <a:rect l="l" t="t" r="r" b="b"/>
            <a:pathLst>
              <a:path w="742363" h="682046">
                <a:moveTo>
                  <a:pt x="0" y="0"/>
                </a:moveTo>
                <a:lnTo>
                  <a:pt x="742363" y="0"/>
                </a:lnTo>
                <a:lnTo>
                  <a:pt x="742363" y="682046"/>
                </a:lnTo>
                <a:lnTo>
                  <a:pt x="0" y="6820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387197" y="5168091"/>
            <a:ext cx="742363" cy="682046"/>
          </a:xfrm>
          <a:custGeom>
            <a:avLst/>
            <a:gdLst/>
            <a:ahLst/>
            <a:cxnLst/>
            <a:rect l="l" t="t" r="r" b="b"/>
            <a:pathLst>
              <a:path w="742363" h="682046">
                <a:moveTo>
                  <a:pt x="0" y="0"/>
                </a:moveTo>
                <a:lnTo>
                  <a:pt x="742363" y="0"/>
                </a:lnTo>
                <a:lnTo>
                  <a:pt x="742363" y="682047"/>
                </a:lnTo>
                <a:lnTo>
                  <a:pt x="0" y="6820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387197" y="7161603"/>
            <a:ext cx="742363" cy="682046"/>
          </a:xfrm>
          <a:custGeom>
            <a:avLst/>
            <a:gdLst/>
            <a:ahLst/>
            <a:cxnLst/>
            <a:rect l="l" t="t" r="r" b="b"/>
            <a:pathLst>
              <a:path w="742363" h="682046">
                <a:moveTo>
                  <a:pt x="0" y="0"/>
                </a:moveTo>
                <a:lnTo>
                  <a:pt x="742363" y="0"/>
                </a:lnTo>
                <a:lnTo>
                  <a:pt x="742363" y="682047"/>
                </a:lnTo>
                <a:lnTo>
                  <a:pt x="0" y="6820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563308" y="3027253"/>
            <a:ext cx="8453884" cy="534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0"/>
              </a:lnSpc>
              <a:spcBef>
                <a:spcPct val="0"/>
              </a:spcBef>
            </a:pPr>
            <a:r>
              <a:rPr lang="en-US" sz="2800" dirty="0">
                <a:latin typeface="Myriad Pro Light" panose="020B0403030403020204"/>
              </a:rPr>
              <a:t>Customized Reports:</a:t>
            </a:r>
          </a:p>
          <a:p>
            <a:pPr marL="0" lvl="1" indent="-291465">
              <a:lnSpc>
                <a:spcPts val="3240"/>
              </a:lnSpc>
              <a:buFont typeface="Arial"/>
              <a:buChar char="•"/>
            </a:pPr>
            <a:r>
              <a:rPr lang="en-US" sz="2800" dirty="0">
                <a:latin typeface="Myriad Pro Light" panose="020B0403030403020204"/>
              </a:rPr>
              <a:t>Craft reports to suit your specific data requirements.</a:t>
            </a:r>
          </a:p>
          <a:p>
            <a:pPr marL="0" lvl="1" indent="-291465">
              <a:lnSpc>
                <a:spcPts val="3240"/>
              </a:lnSpc>
              <a:buFont typeface="Arial"/>
              <a:buChar char="•"/>
            </a:pPr>
            <a:r>
              <a:rPr lang="en-US" sz="2800" dirty="0">
                <a:latin typeface="Myriad Pro Light" panose="020B0403030403020204"/>
              </a:rPr>
              <a:t>Precision reporting for data-driven decisions.</a:t>
            </a:r>
          </a:p>
          <a:p>
            <a:pPr>
              <a:lnSpc>
                <a:spcPts val="3240"/>
              </a:lnSpc>
              <a:spcBef>
                <a:spcPct val="0"/>
              </a:spcBef>
            </a:pPr>
            <a:endParaRPr lang="en-US" sz="2800" dirty="0">
              <a:latin typeface="Myriad Pro Light" panose="020B0403030403020204"/>
            </a:endParaRPr>
          </a:p>
          <a:p>
            <a:pPr>
              <a:lnSpc>
                <a:spcPts val="3240"/>
              </a:lnSpc>
              <a:spcBef>
                <a:spcPct val="0"/>
              </a:spcBef>
            </a:pPr>
            <a:endParaRPr lang="en-US" sz="2800" dirty="0">
              <a:latin typeface="Myriad Pro Light" panose="020B0403030403020204"/>
            </a:endParaRPr>
          </a:p>
          <a:p>
            <a:pPr>
              <a:lnSpc>
                <a:spcPts val="3240"/>
              </a:lnSpc>
              <a:spcBef>
                <a:spcPct val="0"/>
              </a:spcBef>
            </a:pPr>
            <a:r>
              <a:rPr lang="en-US" sz="2800" dirty="0">
                <a:latin typeface="Myriad Pro Light" panose="020B0403030403020204"/>
              </a:rPr>
              <a:t>Highly Customizable:</a:t>
            </a:r>
          </a:p>
          <a:p>
            <a:pPr marL="0" lvl="1" indent="-291465">
              <a:lnSpc>
                <a:spcPts val="3240"/>
              </a:lnSpc>
              <a:buFont typeface="Arial"/>
              <a:buChar char="•"/>
            </a:pPr>
            <a:r>
              <a:rPr lang="en-US" sz="2800" dirty="0">
                <a:latin typeface="Myriad Pro Light" panose="020B0403030403020204"/>
              </a:rPr>
              <a:t>Achieve nuanced data representation.</a:t>
            </a:r>
          </a:p>
          <a:p>
            <a:pPr marL="0" lvl="1" indent="-291465">
              <a:lnSpc>
                <a:spcPts val="3240"/>
              </a:lnSpc>
              <a:buFont typeface="Arial"/>
              <a:buChar char="•"/>
            </a:pPr>
            <a:r>
              <a:rPr lang="en-US" sz="2800" dirty="0">
                <a:latin typeface="Myriad Pro Light" panose="020B0403030403020204"/>
              </a:rPr>
              <a:t>Flexibility for diverse reporting needs.</a:t>
            </a:r>
          </a:p>
          <a:p>
            <a:pPr>
              <a:lnSpc>
                <a:spcPts val="3240"/>
              </a:lnSpc>
              <a:spcBef>
                <a:spcPct val="0"/>
              </a:spcBef>
            </a:pPr>
            <a:endParaRPr lang="en-US" sz="2800" dirty="0">
              <a:latin typeface="Myriad Pro Light" panose="020B0403030403020204"/>
            </a:endParaRPr>
          </a:p>
          <a:p>
            <a:pPr>
              <a:lnSpc>
                <a:spcPts val="3240"/>
              </a:lnSpc>
              <a:spcBef>
                <a:spcPct val="0"/>
              </a:spcBef>
            </a:pPr>
            <a:endParaRPr lang="en-US" sz="2800" dirty="0">
              <a:latin typeface="Myriad Pro Light" panose="020B0403030403020204"/>
            </a:endParaRPr>
          </a:p>
          <a:p>
            <a:pPr>
              <a:lnSpc>
                <a:spcPts val="3240"/>
              </a:lnSpc>
              <a:spcBef>
                <a:spcPct val="0"/>
              </a:spcBef>
            </a:pPr>
            <a:r>
              <a:rPr lang="en-US" sz="2800" dirty="0">
                <a:latin typeface="Myriad Pro Light" panose="020B0403030403020204"/>
              </a:rPr>
              <a:t>Specific Data Metrics:</a:t>
            </a:r>
          </a:p>
          <a:p>
            <a:pPr marL="0" lvl="1" indent="-291465">
              <a:lnSpc>
                <a:spcPts val="3240"/>
              </a:lnSpc>
              <a:buFont typeface="Arial"/>
              <a:buChar char="•"/>
            </a:pPr>
            <a:r>
              <a:rPr lang="en-US" sz="2800" dirty="0">
                <a:latin typeface="Myriad Pro Light" panose="020B0403030403020204"/>
              </a:rPr>
              <a:t>Focus on granular data insights.</a:t>
            </a:r>
          </a:p>
          <a:p>
            <a:pPr marL="0" lvl="1" indent="-291465">
              <a:lnSpc>
                <a:spcPts val="3240"/>
              </a:lnSpc>
              <a:buFont typeface="Arial"/>
              <a:buChar char="•"/>
            </a:pPr>
            <a:r>
              <a:rPr lang="en-US" sz="2800" dirty="0">
                <a:latin typeface="Myriad Pro Light" panose="020B0403030403020204"/>
              </a:rPr>
              <a:t>Precision in data analysis and presentation.</a:t>
            </a:r>
          </a:p>
        </p:txBody>
      </p:sp>
      <p:sp>
        <p:nvSpPr>
          <p:cNvPr id="7" name="Freeform 7"/>
          <p:cNvSpPr/>
          <p:nvPr/>
        </p:nvSpPr>
        <p:spPr>
          <a:xfrm>
            <a:off x="11455342" y="1028700"/>
            <a:ext cx="4927658" cy="5126731"/>
          </a:xfrm>
          <a:custGeom>
            <a:avLst/>
            <a:gdLst/>
            <a:ahLst/>
            <a:cxnLst/>
            <a:rect l="l" t="t" r="r" b="b"/>
            <a:pathLst>
              <a:path w="3713924" h="3602507">
                <a:moveTo>
                  <a:pt x="0" y="0"/>
                </a:moveTo>
                <a:lnTo>
                  <a:pt x="3713924" y="0"/>
                </a:lnTo>
                <a:lnTo>
                  <a:pt x="3713924" y="3602506"/>
                </a:lnTo>
                <a:lnTo>
                  <a:pt x="0" y="36025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387197" y="800100"/>
            <a:ext cx="7763335" cy="752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80"/>
              </a:lnSpc>
            </a:pPr>
            <a:r>
              <a:rPr lang="en-US" sz="4400" b="1" dirty="0">
                <a:latin typeface="Myriad Pro Light" panose="020B0403030403020204"/>
              </a:rPr>
              <a:t>What is Ad-hoc Reporting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15EA5A-3A58-4E31-AAC8-1631D9A7DA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30786" y="7683126"/>
            <a:ext cx="2639797" cy="26397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64937" y="2594629"/>
            <a:ext cx="10818316" cy="534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0"/>
              </a:lnSpc>
              <a:spcBef>
                <a:spcPct val="0"/>
              </a:spcBef>
            </a:pPr>
            <a:r>
              <a:rPr lang="en-US" sz="2800" dirty="0">
                <a:latin typeface="Myriad Pro Light" panose="020B0403030403020204"/>
              </a:rPr>
              <a:t>Visualization:</a:t>
            </a:r>
          </a:p>
          <a:p>
            <a:pPr marL="0" lvl="1" indent="-291465">
              <a:lnSpc>
                <a:spcPts val="3240"/>
              </a:lnSpc>
              <a:buFont typeface="Arial"/>
              <a:buChar char="•"/>
            </a:pPr>
            <a:r>
              <a:rPr lang="en-US" sz="2800" dirty="0">
                <a:latin typeface="Myriad Pro Light" panose="020B0403030403020204"/>
              </a:rPr>
              <a:t>Transform raw data into informative visuals.</a:t>
            </a:r>
          </a:p>
          <a:p>
            <a:pPr marL="0" lvl="1" indent="-291465">
              <a:lnSpc>
                <a:spcPts val="3240"/>
              </a:lnSpc>
              <a:buFont typeface="Arial"/>
              <a:buChar char="•"/>
            </a:pPr>
            <a:r>
              <a:rPr lang="en-US" sz="2800" dirty="0">
                <a:latin typeface="Myriad Pro Light" panose="020B0403030403020204"/>
              </a:rPr>
              <a:t>Enhance data comprehension and insights.</a:t>
            </a:r>
          </a:p>
          <a:p>
            <a:pPr>
              <a:lnSpc>
                <a:spcPts val="3240"/>
              </a:lnSpc>
              <a:spcBef>
                <a:spcPct val="0"/>
              </a:spcBef>
            </a:pPr>
            <a:endParaRPr lang="en-US" sz="2800" dirty="0">
              <a:latin typeface="Myriad Pro Light" panose="020B0403030403020204"/>
            </a:endParaRPr>
          </a:p>
          <a:p>
            <a:pPr>
              <a:lnSpc>
                <a:spcPts val="3240"/>
              </a:lnSpc>
              <a:spcBef>
                <a:spcPct val="0"/>
              </a:spcBef>
            </a:pPr>
            <a:endParaRPr lang="en-US" sz="2800" dirty="0">
              <a:latin typeface="Myriad Pro Light" panose="020B0403030403020204"/>
            </a:endParaRPr>
          </a:p>
          <a:p>
            <a:pPr>
              <a:lnSpc>
                <a:spcPts val="3240"/>
              </a:lnSpc>
              <a:spcBef>
                <a:spcPct val="0"/>
              </a:spcBef>
            </a:pPr>
            <a:r>
              <a:rPr lang="en-US" sz="2800" dirty="0">
                <a:latin typeface="Myriad Pro Light" panose="020B0403030403020204"/>
              </a:rPr>
              <a:t>Breaking Data Barriers:</a:t>
            </a:r>
          </a:p>
          <a:p>
            <a:pPr marL="0" lvl="1" indent="-291465">
              <a:lnSpc>
                <a:spcPts val="3240"/>
              </a:lnSpc>
              <a:buFont typeface="Arial"/>
              <a:buChar char="•"/>
            </a:pPr>
            <a:r>
              <a:rPr lang="en-US" sz="2800" dirty="0">
                <a:latin typeface="Myriad Pro Light" panose="020B0403030403020204"/>
              </a:rPr>
              <a:t>Overcome limitations of traditional reporting.</a:t>
            </a:r>
          </a:p>
          <a:p>
            <a:pPr marL="0" lvl="1" indent="-291465">
              <a:lnSpc>
                <a:spcPts val="3240"/>
              </a:lnSpc>
              <a:buFont typeface="Arial"/>
              <a:buChar char="•"/>
            </a:pPr>
            <a:r>
              <a:rPr lang="en-US" sz="2800" dirty="0">
                <a:latin typeface="Myriad Pro Light" panose="020B0403030403020204"/>
              </a:rPr>
              <a:t>Empower data professionals with flexible data blending.</a:t>
            </a:r>
          </a:p>
          <a:p>
            <a:pPr>
              <a:lnSpc>
                <a:spcPts val="3240"/>
              </a:lnSpc>
              <a:spcBef>
                <a:spcPct val="0"/>
              </a:spcBef>
            </a:pPr>
            <a:endParaRPr lang="en-US" sz="2800" dirty="0">
              <a:latin typeface="Myriad Pro Light" panose="020B0403030403020204"/>
            </a:endParaRPr>
          </a:p>
          <a:p>
            <a:pPr>
              <a:lnSpc>
                <a:spcPts val="3240"/>
              </a:lnSpc>
              <a:spcBef>
                <a:spcPct val="0"/>
              </a:spcBef>
            </a:pPr>
            <a:endParaRPr lang="en-US" sz="2800" dirty="0">
              <a:latin typeface="Myriad Pro Light" panose="020B0403030403020204"/>
            </a:endParaRPr>
          </a:p>
          <a:p>
            <a:pPr>
              <a:lnSpc>
                <a:spcPts val="3240"/>
              </a:lnSpc>
              <a:spcBef>
                <a:spcPct val="0"/>
              </a:spcBef>
            </a:pPr>
            <a:r>
              <a:rPr lang="en-US" sz="2800" dirty="0">
                <a:latin typeface="Myriad Pro Light" panose="020B0403030403020204"/>
              </a:rPr>
              <a:t>What is Ad-hoc Reporting? Data Empowerment!</a:t>
            </a:r>
          </a:p>
          <a:p>
            <a:pPr marL="0" lvl="1" indent="-291465">
              <a:lnSpc>
                <a:spcPts val="3240"/>
              </a:lnSpc>
              <a:buFont typeface="Arial"/>
              <a:buChar char="•"/>
            </a:pPr>
            <a:r>
              <a:rPr lang="en-US" sz="2800" dirty="0">
                <a:latin typeface="Myriad Pro Light" panose="020B0403030403020204"/>
              </a:rPr>
              <a:t>Empowering data analysts and decision-makers.</a:t>
            </a:r>
          </a:p>
          <a:p>
            <a:pPr marL="0" lvl="1" indent="-291465">
              <a:lnSpc>
                <a:spcPts val="3240"/>
              </a:lnSpc>
              <a:buFont typeface="Arial"/>
              <a:buChar char="•"/>
            </a:pPr>
            <a:r>
              <a:rPr lang="en-US" sz="2800" dirty="0">
                <a:latin typeface="Myriad Pro Light" panose="020B0403030403020204"/>
              </a:rPr>
              <a:t>Ad-hoc reporting: Elevating data analysis to precision and flexibility.</a:t>
            </a:r>
          </a:p>
        </p:txBody>
      </p:sp>
      <p:sp>
        <p:nvSpPr>
          <p:cNvPr id="3" name="Freeform 3"/>
          <p:cNvSpPr/>
          <p:nvPr/>
        </p:nvSpPr>
        <p:spPr>
          <a:xfrm>
            <a:off x="1028700" y="2713392"/>
            <a:ext cx="742363" cy="682046"/>
          </a:xfrm>
          <a:custGeom>
            <a:avLst/>
            <a:gdLst/>
            <a:ahLst/>
            <a:cxnLst/>
            <a:rect l="l" t="t" r="r" b="b"/>
            <a:pathLst>
              <a:path w="742363" h="682046">
                <a:moveTo>
                  <a:pt x="0" y="0"/>
                </a:moveTo>
                <a:lnTo>
                  <a:pt x="742363" y="0"/>
                </a:lnTo>
                <a:lnTo>
                  <a:pt x="742363" y="682046"/>
                </a:lnTo>
                <a:lnTo>
                  <a:pt x="0" y="6820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8700" y="4702764"/>
            <a:ext cx="742363" cy="682046"/>
          </a:xfrm>
          <a:custGeom>
            <a:avLst/>
            <a:gdLst/>
            <a:ahLst/>
            <a:cxnLst/>
            <a:rect l="l" t="t" r="r" b="b"/>
            <a:pathLst>
              <a:path w="742363" h="682046">
                <a:moveTo>
                  <a:pt x="0" y="0"/>
                </a:moveTo>
                <a:lnTo>
                  <a:pt x="742363" y="0"/>
                </a:lnTo>
                <a:lnTo>
                  <a:pt x="742363" y="682046"/>
                </a:lnTo>
                <a:lnTo>
                  <a:pt x="0" y="6820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8700" y="6791849"/>
            <a:ext cx="742363" cy="682046"/>
          </a:xfrm>
          <a:custGeom>
            <a:avLst/>
            <a:gdLst/>
            <a:ahLst/>
            <a:cxnLst/>
            <a:rect l="l" t="t" r="r" b="b"/>
            <a:pathLst>
              <a:path w="742363" h="682046">
                <a:moveTo>
                  <a:pt x="0" y="0"/>
                </a:moveTo>
                <a:lnTo>
                  <a:pt x="742363" y="0"/>
                </a:lnTo>
                <a:lnTo>
                  <a:pt x="742363" y="682046"/>
                </a:lnTo>
                <a:lnTo>
                  <a:pt x="0" y="6820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594762" y="1532037"/>
            <a:ext cx="4528301" cy="4139929"/>
          </a:xfrm>
          <a:custGeom>
            <a:avLst/>
            <a:gdLst/>
            <a:ahLst/>
            <a:cxnLst/>
            <a:rect l="l" t="t" r="r" b="b"/>
            <a:pathLst>
              <a:path w="2776983" h="2776983">
                <a:moveTo>
                  <a:pt x="0" y="0"/>
                </a:moveTo>
                <a:lnTo>
                  <a:pt x="2776983" y="0"/>
                </a:lnTo>
                <a:lnTo>
                  <a:pt x="2776983" y="2776983"/>
                </a:lnTo>
                <a:lnTo>
                  <a:pt x="0" y="27769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779074"/>
            <a:ext cx="7549682" cy="752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4400" b="1" dirty="0">
                <a:latin typeface="Myriad Pro Light" panose="020B0403030403020204"/>
              </a:rPr>
              <a:t>What is Ad-hoc Reporting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B64B89-6DC5-4E12-9845-DCCFCC80BD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30786" y="7683126"/>
            <a:ext cx="2639797" cy="26397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44374" y="2943329"/>
            <a:ext cx="742363" cy="682046"/>
          </a:xfrm>
          <a:custGeom>
            <a:avLst/>
            <a:gdLst/>
            <a:ahLst/>
            <a:cxnLst/>
            <a:rect l="l" t="t" r="r" b="b"/>
            <a:pathLst>
              <a:path w="742363" h="682046">
                <a:moveTo>
                  <a:pt x="0" y="0"/>
                </a:moveTo>
                <a:lnTo>
                  <a:pt x="742363" y="0"/>
                </a:lnTo>
                <a:lnTo>
                  <a:pt x="742363" y="682047"/>
                </a:lnTo>
                <a:lnTo>
                  <a:pt x="0" y="682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40019" y="4972373"/>
            <a:ext cx="742363" cy="682046"/>
          </a:xfrm>
          <a:custGeom>
            <a:avLst/>
            <a:gdLst/>
            <a:ahLst/>
            <a:cxnLst/>
            <a:rect l="l" t="t" r="r" b="b"/>
            <a:pathLst>
              <a:path w="742363" h="682046">
                <a:moveTo>
                  <a:pt x="0" y="0"/>
                </a:moveTo>
                <a:lnTo>
                  <a:pt x="742363" y="0"/>
                </a:lnTo>
                <a:lnTo>
                  <a:pt x="742363" y="682046"/>
                </a:lnTo>
                <a:lnTo>
                  <a:pt x="0" y="6820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740020" y="6581479"/>
            <a:ext cx="742363" cy="682046"/>
          </a:xfrm>
          <a:custGeom>
            <a:avLst/>
            <a:gdLst/>
            <a:ahLst/>
            <a:cxnLst/>
            <a:rect l="l" t="t" r="r" b="b"/>
            <a:pathLst>
              <a:path w="742363" h="682046">
                <a:moveTo>
                  <a:pt x="0" y="0"/>
                </a:moveTo>
                <a:lnTo>
                  <a:pt x="742363" y="0"/>
                </a:lnTo>
                <a:lnTo>
                  <a:pt x="742363" y="682046"/>
                </a:lnTo>
                <a:lnTo>
                  <a:pt x="0" y="6820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924424" y="2924279"/>
            <a:ext cx="11264199" cy="4372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47"/>
              </a:lnSpc>
              <a:spcBef>
                <a:spcPct val="0"/>
              </a:spcBef>
            </a:pPr>
            <a:r>
              <a:rPr lang="en-US" sz="2800" dirty="0">
                <a:latin typeface="Myriad Pro Light" panose="020B0403030403020204"/>
              </a:rPr>
              <a:t>All-in-One Awesomeness!</a:t>
            </a:r>
          </a:p>
          <a:p>
            <a:pPr>
              <a:lnSpc>
                <a:spcPts val="3147"/>
              </a:lnSpc>
              <a:spcBef>
                <a:spcPct val="0"/>
              </a:spcBef>
            </a:pPr>
            <a:r>
              <a:rPr lang="en-US" sz="2800" dirty="0">
                <a:latin typeface="Myriad Pro Light" panose="020B0403030403020204"/>
              </a:rPr>
              <a:t>Create reports and multiple charts all on one page – no more data juggling!</a:t>
            </a:r>
          </a:p>
          <a:p>
            <a:pPr>
              <a:lnSpc>
                <a:spcPts val="3147"/>
              </a:lnSpc>
              <a:spcBef>
                <a:spcPct val="0"/>
              </a:spcBef>
            </a:pPr>
            <a:endParaRPr lang="en-US" sz="2800" dirty="0">
              <a:latin typeface="Myriad Pro Light" panose="020B0403030403020204"/>
            </a:endParaRPr>
          </a:p>
          <a:p>
            <a:pPr>
              <a:lnSpc>
                <a:spcPts val="3147"/>
              </a:lnSpc>
              <a:spcBef>
                <a:spcPct val="0"/>
              </a:spcBef>
            </a:pPr>
            <a:endParaRPr lang="en-US" sz="2800" dirty="0">
              <a:latin typeface="Myriad Pro Light" panose="020B0403030403020204"/>
            </a:endParaRPr>
          </a:p>
          <a:p>
            <a:pPr>
              <a:lnSpc>
                <a:spcPts val="3147"/>
              </a:lnSpc>
              <a:spcBef>
                <a:spcPct val="0"/>
              </a:spcBef>
            </a:pPr>
            <a:r>
              <a:rPr lang="en-US" sz="2800" dirty="0">
                <a:latin typeface="Myriad Pro Light" panose="020B0403030403020204"/>
              </a:rPr>
              <a:t>Super User-Friendly!</a:t>
            </a:r>
          </a:p>
          <a:p>
            <a:pPr>
              <a:lnSpc>
                <a:spcPts val="3147"/>
              </a:lnSpc>
              <a:spcBef>
                <a:spcPct val="0"/>
              </a:spcBef>
            </a:pPr>
            <a:r>
              <a:rPr lang="en-US" sz="2800" dirty="0">
                <a:latin typeface="Myriad Pro Light" panose="020B0403030403020204"/>
              </a:rPr>
              <a:t>Say goodbye to tech headaches with our sleek, easy-breezy interface.</a:t>
            </a:r>
          </a:p>
          <a:p>
            <a:pPr>
              <a:lnSpc>
                <a:spcPts val="3147"/>
              </a:lnSpc>
              <a:spcBef>
                <a:spcPct val="0"/>
              </a:spcBef>
            </a:pPr>
            <a:endParaRPr lang="en-US" sz="2800" dirty="0">
              <a:latin typeface="Myriad Pro Light" panose="020B0403030403020204"/>
            </a:endParaRPr>
          </a:p>
          <a:p>
            <a:pPr>
              <a:lnSpc>
                <a:spcPts val="3147"/>
              </a:lnSpc>
              <a:spcBef>
                <a:spcPct val="0"/>
              </a:spcBef>
            </a:pPr>
            <a:endParaRPr lang="en-US" sz="2800" dirty="0">
              <a:latin typeface="Myriad Pro Light" panose="020B0403030403020204"/>
            </a:endParaRPr>
          </a:p>
          <a:p>
            <a:pPr>
              <a:lnSpc>
                <a:spcPts val="3147"/>
              </a:lnSpc>
              <a:spcBef>
                <a:spcPct val="0"/>
              </a:spcBef>
            </a:pPr>
            <a:r>
              <a:rPr lang="en-US" sz="2800" dirty="0">
                <a:latin typeface="Myriad Pro Light" panose="020B0403030403020204"/>
              </a:rPr>
              <a:t>Style It Your Way!</a:t>
            </a:r>
          </a:p>
          <a:p>
            <a:pPr>
              <a:lnSpc>
                <a:spcPts val="3147"/>
              </a:lnSpc>
              <a:spcBef>
                <a:spcPct val="0"/>
              </a:spcBef>
            </a:pPr>
            <a:r>
              <a:rPr lang="en-US" sz="2800" dirty="0">
                <a:latin typeface="Myriad Pro Light" panose="020B0403030403020204"/>
              </a:rPr>
              <a:t>Customize your analytics with multiple grid styles – your data, your rules!</a:t>
            </a:r>
          </a:p>
        </p:txBody>
      </p:sp>
      <p:sp>
        <p:nvSpPr>
          <p:cNvPr id="7" name="Freeform 7"/>
          <p:cNvSpPr/>
          <p:nvPr/>
        </p:nvSpPr>
        <p:spPr>
          <a:xfrm flipH="1">
            <a:off x="14600626" y="1257301"/>
            <a:ext cx="2416431" cy="2851498"/>
          </a:xfrm>
          <a:custGeom>
            <a:avLst/>
            <a:gdLst/>
            <a:ahLst/>
            <a:cxnLst/>
            <a:rect l="l" t="t" r="r" b="b"/>
            <a:pathLst>
              <a:path w="1850181" h="2330937">
                <a:moveTo>
                  <a:pt x="1850181" y="0"/>
                </a:moveTo>
                <a:lnTo>
                  <a:pt x="0" y="0"/>
                </a:lnTo>
                <a:lnTo>
                  <a:pt x="0" y="2330937"/>
                </a:lnTo>
                <a:lnTo>
                  <a:pt x="1850181" y="2330937"/>
                </a:lnTo>
                <a:lnTo>
                  <a:pt x="185018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2612250" flipH="1">
            <a:off x="13182578" y="3487461"/>
            <a:ext cx="1806872" cy="1606473"/>
          </a:xfrm>
          <a:custGeom>
            <a:avLst/>
            <a:gdLst/>
            <a:ahLst/>
            <a:cxnLst/>
            <a:rect l="l" t="t" r="r" b="b"/>
            <a:pathLst>
              <a:path w="1806872" h="1606473">
                <a:moveTo>
                  <a:pt x="1806872" y="0"/>
                </a:moveTo>
                <a:lnTo>
                  <a:pt x="0" y="0"/>
                </a:lnTo>
                <a:lnTo>
                  <a:pt x="0" y="1606473"/>
                </a:lnTo>
                <a:lnTo>
                  <a:pt x="1806872" y="1606473"/>
                </a:lnTo>
                <a:lnTo>
                  <a:pt x="180687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744374" y="997684"/>
            <a:ext cx="8015010" cy="752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80"/>
              </a:lnSpc>
            </a:pPr>
            <a:r>
              <a:rPr lang="en-US" sz="4400" b="1" dirty="0">
                <a:latin typeface="Myriad Pro Light" panose="020B0403030403020204"/>
              </a:rPr>
              <a:t>What’s new in IZENDA 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ABB6EB-DDB4-428A-9D02-462536FE27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30786" y="7683126"/>
            <a:ext cx="2639797" cy="26397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10185" y="3137154"/>
            <a:ext cx="11874535" cy="452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0"/>
              </a:lnSpc>
              <a:spcBef>
                <a:spcPct val="0"/>
              </a:spcBef>
            </a:pPr>
            <a:r>
              <a:rPr lang="en-US" sz="2800" dirty="0">
                <a:latin typeface="Myriad Pro Light" panose="020B0403030403020204"/>
              </a:rPr>
              <a:t>Effortless Scheduling!</a:t>
            </a:r>
          </a:p>
          <a:p>
            <a:pPr>
              <a:lnSpc>
                <a:spcPts val="3240"/>
              </a:lnSpc>
              <a:spcBef>
                <a:spcPct val="0"/>
              </a:spcBef>
            </a:pPr>
            <a:r>
              <a:rPr lang="en-US" sz="2800" dirty="0">
                <a:latin typeface="Myriad Pro Light" panose="020B0403030403020204"/>
              </a:rPr>
              <a:t>Set it and forget it – schedule reports with Izenda 7 for smooth sailing.</a:t>
            </a:r>
          </a:p>
          <a:p>
            <a:pPr>
              <a:lnSpc>
                <a:spcPts val="3240"/>
              </a:lnSpc>
              <a:spcBef>
                <a:spcPct val="0"/>
              </a:spcBef>
            </a:pPr>
            <a:endParaRPr lang="en-US" sz="2800" dirty="0">
              <a:latin typeface="Myriad Pro Light" panose="020B0403030403020204"/>
            </a:endParaRPr>
          </a:p>
          <a:p>
            <a:pPr>
              <a:lnSpc>
                <a:spcPts val="3240"/>
              </a:lnSpc>
              <a:spcBef>
                <a:spcPct val="0"/>
              </a:spcBef>
            </a:pPr>
            <a:endParaRPr lang="en-US" sz="2800" dirty="0">
              <a:latin typeface="Myriad Pro Light" panose="020B0403030403020204"/>
            </a:endParaRPr>
          </a:p>
          <a:p>
            <a:pPr>
              <a:lnSpc>
                <a:spcPts val="3240"/>
              </a:lnSpc>
              <a:spcBef>
                <a:spcPct val="0"/>
              </a:spcBef>
            </a:pPr>
            <a:r>
              <a:rPr lang="en-US" sz="2800" dirty="0">
                <a:latin typeface="Myriad Pro Light" panose="020B0403030403020204"/>
              </a:rPr>
              <a:t>Zero Crashes, Hooray!</a:t>
            </a:r>
          </a:p>
          <a:p>
            <a:pPr>
              <a:lnSpc>
                <a:spcPts val="3240"/>
              </a:lnSpc>
              <a:spcBef>
                <a:spcPct val="0"/>
              </a:spcBef>
            </a:pPr>
            <a:r>
              <a:rPr lang="en-US" sz="2800" dirty="0">
                <a:latin typeface="Myriad Pro Light" panose="020B0403030403020204"/>
              </a:rPr>
              <a:t>No more "Uh-oh!" moments – Izenda 7 keeps the party going with no crashes! YAYYYYYY!</a:t>
            </a:r>
          </a:p>
          <a:p>
            <a:pPr>
              <a:lnSpc>
                <a:spcPts val="3240"/>
              </a:lnSpc>
              <a:spcBef>
                <a:spcPct val="0"/>
              </a:spcBef>
            </a:pPr>
            <a:endParaRPr lang="en-US" sz="2800" dirty="0">
              <a:latin typeface="Myriad Pro Light" panose="020B0403030403020204"/>
            </a:endParaRPr>
          </a:p>
          <a:p>
            <a:pPr>
              <a:lnSpc>
                <a:spcPts val="3240"/>
              </a:lnSpc>
              <a:spcBef>
                <a:spcPct val="0"/>
              </a:spcBef>
            </a:pPr>
            <a:endParaRPr lang="en-US" sz="2800" dirty="0">
              <a:latin typeface="Myriad Pro Light" panose="020B0403030403020204"/>
            </a:endParaRPr>
          </a:p>
          <a:p>
            <a:pPr>
              <a:lnSpc>
                <a:spcPts val="3240"/>
              </a:lnSpc>
              <a:spcBef>
                <a:spcPct val="0"/>
              </a:spcBef>
            </a:pPr>
            <a:r>
              <a:rPr lang="en-US" sz="2800" dirty="0">
                <a:latin typeface="Myriad Pro Light" panose="020B0403030403020204"/>
              </a:rPr>
              <a:t>What's Hot? Izenda 7!</a:t>
            </a:r>
          </a:p>
          <a:p>
            <a:pPr>
              <a:lnSpc>
                <a:spcPts val="3240"/>
              </a:lnSpc>
              <a:spcBef>
                <a:spcPct val="0"/>
              </a:spcBef>
            </a:pPr>
            <a:r>
              <a:rPr lang="en-US" sz="2800" dirty="0">
                <a:latin typeface="Myriad Pro Light" panose="020B0403030403020204"/>
              </a:rPr>
              <a:t>Get ready for the ultimate data thrill – discover what's new and exciting! 🚀</a:t>
            </a:r>
          </a:p>
        </p:txBody>
      </p:sp>
      <p:sp>
        <p:nvSpPr>
          <p:cNvPr id="3" name="Freeform 3"/>
          <p:cNvSpPr/>
          <p:nvPr/>
        </p:nvSpPr>
        <p:spPr>
          <a:xfrm>
            <a:off x="511710" y="3156204"/>
            <a:ext cx="742363" cy="682046"/>
          </a:xfrm>
          <a:custGeom>
            <a:avLst/>
            <a:gdLst/>
            <a:ahLst/>
            <a:cxnLst/>
            <a:rect l="l" t="t" r="r" b="b"/>
            <a:pathLst>
              <a:path w="742363" h="682046">
                <a:moveTo>
                  <a:pt x="0" y="0"/>
                </a:moveTo>
                <a:lnTo>
                  <a:pt x="742363" y="0"/>
                </a:lnTo>
                <a:lnTo>
                  <a:pt x="742363" y="682047"/>
                </a:lnTo>
                <a:lnTo>
                  <a:pt x="0" y="682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11710" y="4920632"/>
            <a:ext cx="742363" cy="682046"/>
          </a:xfrm>
          <a:custGeom>
            <a:avLst/>
            <a:gdLst/>
            <a:ahLst/>
            <a:cxnLst/>
            <a:rect l="l" t="t" r="r" b="b"/>
            <a:pathLst>
              <a:path w="742363" h="682046">
                <a:moveTo>
                  <a:pt x="0" y="0"/>
                </a:moveTo>
                <a:lnTo>
                  <a:pt x="742363" y="0"/>
                </a:lnTo>
                <a:lnTo>
                  <a:pt x="742363" y="682046"/>
                </a:lnTo>
                <a:lnTo>
                  <a:pt x="0" y="6820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11710" y="6851249"/>
            <a:ext cx="742363" cy="682046"/>
          </a:xfrm>
          <a:custGeom>
            <a:avLst/>
            <a:gdLst/>
            <a:ahLst/>
            <a:cxnLst/>
            <a:rect l="l" t="t" r="r" b="b"/>
            <a:pathLst>
              <a:path w="742363" h="682046">
                <a:moveTo>
                  <a:pt x="0" y="0"/>
                </a:moveTo>
                <a:lnTo>
                  <a:pt x="742363" y="0"/>
                </a:lnTo>
                <a:lnTo>
                  <a:pt x="742363" y="682046"/>
                </a:lnTo>
                <a:lnTo>
                  <a:pt x="0" y="6820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513887" y="962346"/>
            <a:ext cx="8015010" cy="752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80"/>
              </a:lnSpc>
            </a:pPr>
            <a:r>
              <a:rPr lang="en-US" sz="4400" b="1" dirty="0">
                <a:latin typeface="Myriad Pro Light" panose="020B0403030403020204"/>
              </a:rPr>
              <a:t>What’s new in IZENDA 7</a:t>
            </a:r>
          </a:p>
        </p:txBody>
      </p:sp>
      <p:sp>
        <p:nvSpPr>
          <p:cNvPr id="8" name="Freeform 8"/>
          <p:cNvSpPr/>
          <p:nvPr/>
        </p:nvSpPr>
        <p:spPr>
          <a:xfrm flipH="1">
            <a:off x="14900975" y="1257300"/>
            <a:ext cx="2416428" cy="2803097"/>
          </a:xfrm>
          <a:custGeom>
            <a:avLst/>
            <a:gdLst/>
            <a:ahLst/>
            <a:cxnLst/>
            <a:rect l="l" t="t" r="r" b="b"/>
            <a:pathLst>
              <a:path w="1850181" h="2330937">
                <a:moveTo>
                  <a:pt x="1850181" y="0"/>
                </a:moveTo>
                <a:lnTo>
                  <a:pt x="0" y="0"/>
                </a:lnTo>
                <a:lnTo>
                  <a:pt x="0" y="2330937"/>
                </a:lnTo>
                <a:lnTo>
                  <a:pt x="1850181" y="2330937"/>
                </a:lnTo>
                <a:lnTo>
                  <a:pt x="185018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2612250" flipH="1">
            <a:off x="13227501" y="3257160"/>
            <a:ext cx="1806872" cy="1606473"/>
          </a:xfrm>
          <a:custGeom>
            <a:avLst/>
            <a:gdLst/>
            <a:ahLst/>
            <a:cxnLst/>
            <a:rect l="l" t="t" r="r" b="b"/>
            <a:pathLst>
              <a:path w="1806872" h="1606473">
                <a:moveTo>
                  <a:pt x="1806871" y="0"/>
                </a:moveTo>
                <a:lnTo>
                  <a:pt x="0" y="0"/>
                </a:lnTo>
                <a:lnTo>
                  <a:pt x="0" y="1606473"/>
                </a:lnTo>
                <a:lnTo>
                  <a:pt x="1806871" y="1606473"/>
                </a:lnTo>
                <a:lnTo>
                  <a:pt x="180687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970F45-E356-4CCB-9350-466CF5C028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30786" y="7683126"/>
            <a:ext cx="2639797" cy="26397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E66908-A5B4-4D16-BA27-7BB1ED7917AA}"/>
              </a:ext>
            </a:extLst>
          </p:cNvPr>
          <p:cNvSpPr/>
          <p:nvPr/>
        </p:nvSpPr>
        <p:spPr>
          <a:xfrm>
            <a:off x="1523999" y="2705100"/>
            <a:ext cx="998671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Myriad Pro Light" panose="020B0403030403020204"/>
              </a:rPr>
              <a:t>Ladies and gentlemen, get ready to dive into the enchanting realm of IZENDA 7, where we'll be weaving reports so impressive that even the office plants will give us a standing ovation (well, if they could stand). 🌿📊 </a:t>
            </a:r>
          </a:p>
          <a:p>
            <a:endParaRPr lang="en-US" sz="2800" dirty="0">
              <a:latin typeface="Myriad Pro Light" panose="020B0403030403020204"/>
            </a:endParaRPr>
          </a:p>
          <a:p>
            <a:endParaRPr lang="en-US" sz="2800" dirty="0">
              <a:latin typeface="Myriad Pro Light" panose="020B0403030403020204"/>
            </a:endParaRPr>
          </a:p>
          <a:p>
            <a:endParaRPr lang="en-US" sz="2800" dirty="0">
              <a:latin typeface="Myriad Pro Light" panose="020B0403030403020204"/>
            </a:endParaRPr>
          </a:p>
          <a:p>
            <a:endParaRPr lang="en-US" sz="2800" dirty="0">
              <a:latin typeface="Myriad Pro Light" panose="020B0403030403020204"/>
            </a:endParaRPr>
          </a:p>
          <a:p>
            <a:endParaRPr lang="en-US" sz="2800" dirty="0">
              <a:latin typeface="Myriad Pro Light" panose="020B0403030403020204"/>
            </a:endParaRPr>
          </a:p>
          <a:p>
            <a:r>
              <a:rPr lang="en-US" sz="2800" dirty="0">
                <a:latin typeface="Myriad Pro Light" panose="020B0403030403020204"/>
              </a:rPr>
              <a:t>Let's put on our data wizard hats and conjure up some reports that'll make the conference room giggle with Graphs! 🧙‍♂️💼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3A90FC-D6D2-4B0F-BE1D-22335377E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0786" y="7683126"/>
            <a:ext cx="2639797" cy="26397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04CF3D-FFC3-4943-B3B1-AC21FD8EF6F5}"/>
              </a:ext>
            </a:extLst>
          </p:cNvPr>
          <p:cNvSpPr/>
          <p:nvPr/>
        </p:nvSpPr>
        <p:spPr>
          <a:xfrm>
            <a:off x="1523999" y="896138"/>
            <a:ext cx="4519186" cy="845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6480"/>
              </a:lnSpc>
            </a:pPr>
            <a:r>
              <a:rPr lang="en-US" sz="4400" b="1" dirty="0">
                <a:latin typeface="Myriad Pro Light" panose="020B0403030403020204"/>
              </a:rPr>
              <a:t>Time for Real Stuff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B596BF-A0BA-4B1F-9E5C-1D3A8B6AF2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1977">
            <a:off x="13250430" y="739789"/>
            <a:ext cx="3421039" cy="49667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06D5FA-CA50-4F44-9987-47D8348DBE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0048">
            <a:off x="11811000" y="5600700"/>
            <a:ext cx="2776983" cy="252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61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E37514-1C67-4268-8B3D-F698462A11F2}"/>
              </a:ext>
            </a:extLst>
          </p:cNvPr>
          <p:cNvSpPr/>
          <p:nvPr/>
        </p:nvSpPr>
        <p:spPr>
          <a:xfrm>
            <a:off x="1523999" y="896138"/>
            <a:ext cx="5422510" cy="845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6480"/>
              </a:lnSpc>
            </a:pPr>
            <a:r>
              <a:rPr lang="en-US" sz="4400" b="1" dirty="0">
                <a:latin typeface="Myriad Pro Light" panose="020B0403030403020204"/>
              </a:rPr>
              <a:t>IZENDA 7 At A Glance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F905E5-4093-473C-AC80-EB08AC7CD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0786" y="7683126"/>
            <a:ext cx="2639797" cy="26397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2FCF10-B225-47DE-B9B8-3437AB46D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1943100"/>
            <a:ext cx="14097054" cy="693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4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5D75E8-3987-4E69-BD6E-2A1F804DD056}"/>
              </a:ext>
            </a:extLst>
          </p:cNvPr>
          <p:cNvSpPr/>
          <p:nvPr/>
        </p:nvSpPr>
        <p:spPr>
          <a:xfrm>
            <a:off x="1523999" y="896138"/>
            <a:ext cx="5990743" cy="845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6480"/>
              </a:lnSpc>
            </a:pPr>
            <a:r>
              <a:rPr lang="en-US" sz="4400" b="1" dirty="0">
                <a:latin typeface="Myriad Pro Light" panose="020B0403030403020204"/>
              </a:rPr>
              <a:t>How To Create A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BD4BDA-9248-4102-ADBE-AE309D091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0786" y="7683126"/>
            <a:ext cx="2639797" cy="26397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42D99A-1C6C-40BD-A072-FFA6E7511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628" y="1950964"/>
            <a:ext cx="5990743" cy="703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82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5D75E8-3987-4E69-BD6E-2A1F804DD056}"/>
              </a:ext>
            </a:extLst>
          </p:cNvPr>
          <p:cNvSpPr/>
          <p:nvPr/>
        </p:nvSpPr>
        <p:spPr>
          <a:xfrm>
            <a:off x="1523999" y="896138"/>
            <a:ext cx="5562741" cy="845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6480"/>
              </a:lnSpc>
            </a:pPr>
            <a:r>
              <a:rPr lang="en-US" sz="4400" b="1" dirty="0">
                <a:latin typeface="Myriad Pro Light" panose="020B0403030403020204"/>
              </a:rPr>
              <a:t>Selecting Data 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B04AAF-05F1-4C95-AD87-7D1E34A2F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0786" y="7683126"/>
            <a:ext cx="2639797" cy="26397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F03A78-C1A1-4A26-A2A9-6C564F6FF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945" y="1943100"/>
            <a:ext cx="10042110" cy="691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59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83C78BC638F043ADC332075ADF6D9F" ma:contentTypeVersion="14" ma:contentTypeDescription="Create a new document." ma:contentTypeScope="" ma:versionID="d5ef9dc2e1f616cf4b4d98190987f1cd">
  <xsd:schema xmlns:xsd="http://www.w3.org/2001/XMLSchema" xmlns:xs="http://www.w3.org/2001/XMLSchema" xmlns:p="http://schemas.microsoft.com/office/2006/metadata/properties" xmlns:ns2="ee36578f-8222-40a7-863e-3e150c1c0bf7" xmlns:ns3="5a202a1f-a3da-4432-b65e-905e9552fcf8" targetNamespace="http://schemas.microsoft.com/office/2006/metadata/properties" ma:root="true" ma:fieldsID="dcca7ba743b1513ef1db5282c68629f5" ns2:_="" ns3:_="">
    <xsd:import namespace="ee36578f-8222-40a7-863e-3e150c1c0bf7"/>
    <xsd:import namespace="5a202a1f-a3da-4432-b65e-905e9552fc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36578f-8222-40a7-863e-3e150c1c0b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f8d8871-522c-4e67-9b15-3f589a5b8b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02a1f-a3da-4432-b65e-905e9552fcf8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57b29e12-a39a-402d-8173-4fbb2591f3db}" ma:internalName="TaxCatchAll" ma:showField="CatchAllData" ma:web="5a202a1f-a3da-4432-b65e-905e9552fc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a202a1f-a3da-4432-b65e-905e9552fcf8"/>
    <lcf76f155ced4ddcb4097134ff3c332f xmlns="ee36578f-8222-40a7-863e-3e150c1c0bf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D44622-E32C-4C68-A879-EA852C977D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36578f-8222-40a7-863e-3e150c1c0bf7"/>
    <ds:schemaRef ds:uri="5a202a1f-a3da-4432-b65e-905e9552fc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F383F9-B66A-4F7B-83A9-2CC47F374B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BF58CC-B50E-497A-892A-E8CA9ED384B3}">
  <ds:schemaRefs>
    <ds:schemaRef ds:uri="5a202a1f-a3da-4432-b65e-905e9552fcf8"/>
    <ds:schemaRef ds:uri="http://schemas.microsoft.com/office/infopath/2007/PartnerControls"/>
    <ds:schemaRef ds:uri="ee36578f-8222-40a7-863e-3e150c1c0bf7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352</Words>
  <Application>Microsoft Office PowerPoint</Application>
  <PresentationFormat>Custom</PresentationFormat>
  <Paragraphs>77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Myriad Pro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IZENDA 7 UC 2023 (1).pptx</dc:title>
  <cp:lastModifiedBy>Kristina Cramarossa</cp:lastModifiedBy>
  <cp:revision>15</cp:revision>
  <dcterms:created xsi:type="dcterms:W3CDTF">2006-08-16T00:00:00Z</dcterms:created>
  <dcterms:modified xsi:type="dcterms:W3CDTF">2023-09-27T15:55:44Z</dcterms:modified>
  <dc:identifier>DAFu02r8sJ4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0x010100D583C78BC638F043ADC332075ADF6D9F</vt:lpwstr>
  </property>
</Properties>
</file>